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D9D6CD-3A78-49BF-8E00-943705FDF01C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8191DB-FF7E-4FAC-9A71-EE99FA933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CC73B28-2CEA-4633-B291-2AF66E92F15B}" type="slidenum">
              <a:rPr lang="en-GB" sz="1200">
                <a:latin typeface="+mn-lt"/>
              </a:rPr>
              <a:pPr algn="r">
                <a:defRPr/>
              </a:pPr>
              <a:t>1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AA801-D2E0-4C10-8C58-CF6ED740DF9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436B5-F065-47FF-B4E5-30246B8DCC7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993BF-451C-46C5-88F5-E8B56F788A8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BB7C7-4CF0-490E-B543-F326E17A42E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B7AAE-CD1F-4AF4-B3B7-F81A90C2274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90DB79-6FD8-411A-8431-BBD69B11449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ED23D5-B2CC-44FC-B4A6-8890D6A1D5C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D5494-8AEB-4F44-9604-AB5AEFC27EC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D2988-B5A0-4320-8195-82DF55552E3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101FC-EC73-4C1D-A9EE-3D9513AC0AF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3CEC66-8EC5-4CBF-A41C-51A370E3FE4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0BCC-12BD-4CB0-8E25-BD16AF4A3A0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DECF9-AC50-4157-A09D-50477A7F5ED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A5C4-D579-4ED5-B7B7-B6755A02103F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DE74-C7D8-4BB7-B10C-D42EEAFA3B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65B4-2CE0-4D5F-9EAF-14FDA1F16C7B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749B-5B69-45B5-8513-9074963FC0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DF1A-3D4A-4854-977B-546DCF70FE20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8BA4-50FA-49ED-93E7-21E18B1BF8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D4D5-A1E8-4BC2-A90B-6E968964A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5380-0FF7-4431-93F0-8E8E622CE72A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BE7D-C924-4BF3-AF2B-97C6D3F8B3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B1D2-96A2-4BE7-8AD1-DA8B6D42BB58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F8EF-4D2E-4C5A-A566-54C48EC29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14F5-BD1F-4AFA-A48E-FF64F1B6A8C0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D0C7-04A2-4C86-8B2D-BB4E61BFF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4113-F529-491D-BF24-0E3D98CC9B47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5B84-1E03-4029-8720-6CA36512A4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D548-CC59-47F8-BF07-3F9835ECC98A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1743-242A-43F5-B5B5-59C63BD07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A61E-FDCF-428F-BCBE-9078BB74332F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6770D-F7A9-45DD-9AB9-19BBD5363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33DC-1B12-4FB8-A045-431C0D8814E2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3CDE-5608-4B94-92F3-BEC9BABD9C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C032-0779-469C-A03F-ED317A0E67DA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4498-9040-4EE4-8453-4B8E3C4A1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D9DDD2-4077-4093-9B6C-74EB1E15A813}" type="datetimeFigureOut">
              <a:rPr lang="en-US"/>
              <a:pPr>
                <a:defRPr/>
              </a:pPr>
              <a:t>4/23/2010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0B193D-6788-4201-B9CB-9A4AD6516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3" Type="http://schemas.openxmlformats.org/officeDocument/2006/relationships/slide" Target="slide4.xml"/><Relationship Id="rId7" Type="http://schemas.openxmlformats.org/officeDocument/2006/relationships/image" Target="../media/image3.jpeg"/><Relationship Id="rId12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11.xml"/><Relationship Id="rId7" Type="http://schemas.openxmlformats.org/officeDocument/2006/relationships/slide" Target="slide14.xml"/><Relationship Id="rId12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2.xml"/><Relationship Id="rId5" Type="http://schemas.openxmlformats.org/officeDocument/2006/relationships/slide" Target="slide13.xm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3" descr="Afon teifi  river teif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0"/>
            <a:ext cx="5184775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755650" y="5229225"/>
            <a:ext cx="7200900" cy="1412875"/>
          </a:xfrm>
          <a:prstGeom prst="rect">
            <a:avLst/>
          </a:prstGeom>
          <a:solidFill>
            <a:srgbClr val="AC9B92"/>
          </a:solidFill>
          <a:ln w="9525">
            <a:solidFill>
              <a:srgbClr val="AC9B9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4000">
                <a:latin typeface="Century Gothic" pitchFamily="34" charset="0"/>
              </a:rPr>
              <a:t>Workers and the workhouse during Victorian Times</a:t>
            </a: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827088" y="188913"/>
            <a:ext cx="74898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Century Gothic" pitchFamily="34" charset="0"/>
              </a:rPr>
              <a:t>A series of interactive lessons and instructions for teachers to create a art project:</a:t>
            </a:r>
          </a:p>
          <a:p>
            <a:pPr algn="ctr">
              <a:spcBef>
                <a:spcPct val="50000"/>
              </a:spcBef>
            </a:pPr>
            <a:r>
              <a:rPr lang="en-GB" sz="1400" b="1">
                <a:latin typeface="Century Gothic" pitchFamily="34" charset="0"/>
              </a:rPr>
              <a:t> Years 5 a 6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339975" y="1052513"/>
            <a:ext cx="4286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0" b="1" i="1">
                <a:solidFill>
                  <a:srgbClr val="EAEAEA"/>
                </a:solidFill>
                <a:latin typeface="Bradley Hand ITC" pitchFamily="66" charset="0"/>
              </a:rPr>
              <a:t>Lesson 8</a:t>
            </a:r>
          </a:p>
        </p:txBody>
      </p:sp>
      <p:sp>
        <p:nvSpPr>
          <p:cNvPr id="12" name="Round Diagonal Corner Rectangle 11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6" name="TextBox 1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5940425" y="0"/>
            <a:ext cx="320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0000"/>
                </a:solidFill>
              </a:rPr>
              <a:t>Used with kind permission of Aneurin Jones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Lleuad fe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88913"/>
            <a:ext cx="4094163" cy="597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4" name="Text Box 9"/>
          <p:cNvSpPr txBox="1">
            <a:spLocks noChangeArrowheads="1"/>
          </p:cNvSpPr>
          <p:nvPr/>
        </p:nvSpPr>
        <p:spPr bwMode="auto">
          <a:xfrm>
            <a:off x="3492500" y="6237288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entury Gothic" pitchFamily="34" charset="0"/>
              </a:rPr>
              <a:t>Lleuad Fedi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6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0" y="6429375"/>
            <a:ext cx="28432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8" name="Text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491288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Back to Aneurin Jones Page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nev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33375"/>
            <a:ext cx="5616575" cy="559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2916238" y="6092825"/>
            <a:ext cx="2878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Century Gothic" pitchFamily="34" charset="0"/>
              </a:rPr>
              <a:t>The Sin Eater, (no date)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4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8" name="Round Diagonal Corner Rectangle 7">
            <a:hlinkClick r:id="rId4" action="ppaction://hlinksldjump"/>
          </p:cNvPr>
          <p:cNvSpPr/>
          <p:nvPr/>
        </p:nvSpPr>
        <p:spPr>
          <a:xfrm>
            <a:off x="0" y="6429375"/>
            <a:ext cx="2916238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0" y="6491288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u="sng">
                <a:latin typeface="Calibri" pitchFamily="34" charset="0"/>
                <a:hlinkClick r:id="rId4" action="ppaction://hlinksldjump"/>
              </a:rPr>
              <a:t>Back to Nicholas Evans Page</a:t>
            </a:r>
            <a:endParaRPr lang="en-GB" u="sng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Nick Evans, Min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04813"/>
            <a:ext cx="5900738" cy="545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0" name="Text Box 6"/>
          <p:cNvSpPr txBox="1">
            <a:spLocks noChangeArrowheads="1"/>
          </p:cNvSpPr>
          <p:nvPr/>
        </p:nvSpPr>
        <p:spPr bwMode="auto">
          <a:xfrm>
            <a:off x="1979613" y="6092825"/>
            <a:ext cx="5256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A fair day’s pay for a fair day’s work, 1978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2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0" y="6429375"/>
            <a:ext cx="278606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4" name="Text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488113"/>
            <a:ext cx="285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7895" name="Text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491288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  <a:hlinkClick r:id="rId4" action="ppaction://hlinksldjump"/>
              </a:rPr>
              <a:t>Back to Nicholas Evans Page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Nick Evans, Down the p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6250"/>
            <a:ext cx="5402263" cy="538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3708400" y="6021388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Down the Pit, 1976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40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0" y="6429375"/>
            <a:ext cx="278606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42" name="Text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488113"/>
            <a:ext cx="285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9943" name="Text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491288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  <a:hlinkClick r:id="rId4" action="ppaction://hlinksldjump"/>
              </a:rPr>
              <a:t>Back to Nicholas Evans Page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Nick Evans, Dreams very often come tr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549275"/>
            <a:ext cx="5472113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2339975" y="6092825"/>
            <a:ext cx="453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Dreams very often come true, (undated)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0" y="6429375"/>
            <a:ext cx="278606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988" name="Text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491288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  <a:hlinkClick r:id="rId4" action="ppaction://hlinksldjump"/>
              </a:rPr>
              <a:t>Back to Nicholas Evans Page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" descr="Cwm wys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52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2362200"/>
          </a:xfrm>
        </p:spPr>
        <p:txBody>
          <a:bodyPr/>
          <a:lstStyle/>
          <a:p>
            <a:pPr eaLnBrk="1" hangingPunct="1"/>
            <a:r>
              <a:rPr lang="en-GB" sz="3600" b="1" u="sng" smtClean="0">
                <a:solidFill>
                  <a:srgbClr val="0000FF"/>
                </a:solidFill>
                <a:latin typeface="Century Gothic" pitchFamily="34" charset="0"/>
              </a:rPr>
              <a:t>You are learning to observe and discuss a series of pictures that show life of workers during Victorian Times.</a:t>
            </a:r>
            <a:r>
              <a:rPr lang="en-GB" sz="360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351837" cy="3529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Century Gothic" pitchFamily="34" charset="0"/>
              </a:rPr>
              <a:t>We will look at work by the Welsh artists Aneurin Jones and Nicholas Evans.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b="1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Century Gothic" pitchFamily="34" charset="0"/>
              </a:rPr>
              <a:t>We will discuss what we see in the pictures, by noting the emotions and poses/gestures shown.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b="1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Century Gothic" pitchFamily="34" charset="0"/>
              </a:rPr>
              <a:t>We will try to discover how the colours and tones used are able to convey life during this period of time.</a:t>
            </a:r>
            <a:endParaRPr lang="en-GB" sz="2400" smtClean="0">
              <a:latin typeface="Century Gothic" pitchFamily="34" charset="0"/>
            </a:endParaRPr>
          </a:p>
        </p:txBody>
      </p:sp>
      <p:sp>
        <p:nvSpPr>
          <p:cNvPr id="7" name="Round Diagonal Corner Rectangle 6">
            <a:hlinkClick r:id="" action="ppaction://hlinkshowjump?jump=previousslide"/>
          </p:cNvPr>
          <p:cNvSpPr/>
          <p:nvPr/>
        </p:nvSpPr>
        <p:spPr>
          <a:xfrm>
            <a:off x="0" y="6429375"/>
            <a:ext cx="25003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3" name="TextBox 7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sp>
        <p:nvSpPr>
          <p:cNvPr id="9" name="Round Diagonal Corner Rectangle 8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5" name="Text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6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765175"/>
            <a:ext cx="8291512" cy="709613"/>
          </a:xfrm>
        </p:spPr>
        <p:txBody>
          <a:bodyPr/>
          <a:lstStyle/>
          <a:p>
            <a:pPr eaLnBrk="1" hangingPunct="1"/>
            <a:r>
              <a:rPr lang="en-GB" sz="1800" smtClean="0">
                <a:latin typeface="Century Gothic" pitchFamily="34" charset="0"/>
              </a:rPr>
              <a:t>Click on the picture to enlarge.</a:t>
            </a:r>
          </a:p>
        </p:txBody>
      </p:sp>
      <p:sp>
        <p:nvSpPr>
          <p:cNvPr id="19458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5661025"/>
            <a:ext cx="2771775" cy="576263"/>
          </a:xfrm>
          <a:prstGeom prst="actionButtonBlank">
            <a:avLst/>
          </a:prstGeom>
          <a:solidFill>
            <a:srgbClr val="CEE5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9459" name="Picture 52" descr="Cwm wys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84313"/>
            <a:ext cx="2873375" cy="1960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54" descr="Tug o' wa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149725"/>
            <a:ext cx="2370137" cy="1751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57" descr="Cymeriadau characters[1]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0200" y="2133600"/>
            <a:ext cx="1528763" cy="236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2" name="Rectangle 60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b="1" u="sng">
                <a:solidFill>
                  <a:schemeClr val="tx2"/>
                </a:solidFill>
                <a:latin typeface="Century Gothic" pitchFamily="34" charset="0"/>
              </a:rPr>
              <a:t>Aneurin Jones Pictures</a:t>
            </a:r>
          </a:p>
        </p:txBody>
      </p:sp>
      <p:pic>
        <p:nvPicPr>
          <p:cNvPr id="19463" name="Picture 62" descr="Lleuad fedi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32588" y="3429000"/>
            <a:ext cx="167640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4" name="Picture 64" descr="Sir gar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32588" y="1125538"/>
            <a:ext cx="1492250" cy="2014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5" name="Text Box 70"/>
          <p:cNvSpPr txBox="1">
            <a:spLocks noChangeArrowheads="1"/>
          </p:cNvSpPr>
          <p:nvPr/>
        </p:nvSpPr>
        <p:spPr bwMode="auto">
          <a:xfrm>
            <a:off x="827088" y="3573463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Cwm Wysg</a:t>
            </a:r>
          </a:p>
        </p:txBody>
      </p:sp>
      <p:sp>
        <p:nvSpPr>
          <p:cNvPr id="19466" name="Text Box 71"/>
          <p:cNvSpPr txBox="1">
            <a:spLocks noChangeArrowheads="1"/>
          </p:cNvSpPr>
          <p:nvPr/>
        </p:nvSpPr>
        <p:spPr bwMode="auto">
          <a:xfrm>
            <a:off x="6516688" y="5876925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Lleuad Fedi</a:t>
            </a:r>
          </a:p>
        </p:txBody>
      </p:sp>
      <p:sp>
        <p:nvSpPr>
          <p:cNvPr id="19467" name="Text Box 72"/>
          <p:cNvSpPr txBox="1">
            <a:spLocks noChangeArrowheads="1"/>
          </p:cNvSpPr>
          <p:nvPr/>
        </p:nvSpPr>
        <p:spPr bwMode="auto">
          <a:xfrm>
            <a:off x="6588125" y="3141663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Sir Gar </a:t>
            </a:r>
          </a:p>
        </p:txBody>
      </p:sp>
      <p:sp>
        <p:nvSpPr>
          <p:cNvPr id="19468" name="Text Box 73"/>
          <p:cNvSpPr txBox="1">
            <a:spLocks noChangeArrowheads="1"/>
          </p:cNvSpPr>
          <p:nvPr/>
        </p:nvSpPr>
        <p:spPr bwMode="auto">
          <a:xfrm>
            <a:off x="3924300" y="4581525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Cymeriadau, </a:t>
            </a:r>
          </a:p>
        </p:txBody>
      </p:sp>
      <p:sp>
        <p:nvSpPr>
          <p:cNvPr id="19469" name="Text Box 74"/>
          <p:cNvSpPr txBox="1">
            <a:spLocks noChangeArrowheads="1"/>
          </p:cNvSpPr>
          <p:nvPr/>
        </p:nvSpPr>
        <p:spPr bwMode="auto">
          <a:xfrm>
            <a:off x="468313" y="6021388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Tug o’ war </a:t>
            </a:r>
          </a:p>
        </p:txBody>
      </p:sp>
      <p:sp>
        <p:nvSpPr>
          <p:cNvPr id="21" name="Round Diagonal Corner Rectangle 20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71" name="TextBox 2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23" name="Round Diagonal Corner Rectangle 22">
            <a:hlinkClick r:id="" action="ppaction://hlinkshowjump?jump=previousslide"/>
          </p:cNvPr>
          <p:cNvSpPr/>
          <p:nvPr/>
        </p:nvSpPr>
        <p:spPr>
          <a:xfrm>
            <a:off x="0" y="6429375"/>
            <a:ext cx="2051050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73" name="TextBox 2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sp>
        <p:nvSpPr>
          <p:cNvPr id="19474" name="Text Box 5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357563" y="5786438"/>
            <a:ext cx="2374900" cy="320675"/>
          </a:xfrm>
          <a:prstGeom prst="rect">
            <a:avLst/>
          </a:prstGeom>
          <a:solidFill>
            <a:srgbClr val="CEE5E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500">
                <a:latin typeface="Century Gothic" pitchFamily="34" charset="0"/>
              </a:rPr>
              <a:t>Nicholas Evans Pictures</a:t>
            </a:r>
            <a:endParaRPr lang="en-GB" sz="1500" b="1">
              <a:latin typeface="Century Gothic" pitchFamily="34" charset="0"/>
            </a:endParaRPr>
          </a:p>
        </p:txBody>
      </p:sp>
      <p:sp>
        <p:nvSpPr>
          <p:cNvPr id="19475" name="Rectangle 21"/>
          <p:cNvSpPr>
            <a:spLocks noChangeArrowheads="1"/>
          </p:cNvSpPr>
          <p:nvPr/>
        </p:nvSpPr>
        <p:spPr bwMode="auto">
          <a:xfrm>
            <a:off x="6013450" y="0"/>
            <a:ext cx="313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FF0000"/>
                </a:solidFill>
              </a:rPr>
              <a:t>Used with kind permission of Aneurin Jones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u="sng" smtClean="0">
                <a:latin typeface="Century Gothic" pitchFamily="34" charset="0"/>
              </a:rPr>
              <a:t>Nicholas Evans Pictures</a:t>
            </a:r>
          </a:p>
        </p:txBody>
      </p:sp>
      <p:pic>
        <p:nvPicPr>
          <p:cNvPr id="21506" name="Picture 7" descr="nevan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08050"/>
            <a:ext cx="2376488" cy="236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468313" y="765175"/>
            <a:ext cx="829151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>
                <a:solidFill>
                  <a:schemeClr val="tx2"/>
                </a:solidFill>
                <a:latin typeface="Century Gothic" pitchFamily="34" charset="0"/>
              </a:rPr>
              <a:t>Click on the picture to enlarge</a:t>
            </a:r>
          </a:p>
        </p:txBody>
      </p:sp>
      <p:pic>
        <p:nvPicPr>
          <p:cNvPr id="21508" name="Picture 11" descr="Nick Evans, Down the pi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2133600"/>
            <a:ext cx="2592387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13" descr="Nick Evans, Dreams very often come tru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1628775"/>
            <a:ext cx="2159000" cy="215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0" name="Picture 15" descr="Nick Evans, Miner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8" y="3714750"/>
            <a:ext cx="2190750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3635375" y="4868863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Down the Pit, 1976</a:t>
            </a:r>
          </a:p>
        </p:txBody>
      </p:sp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6588125" y="3933825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Dreams very often come true, (no date)</a:t>
            </a:r>
          </a:p>
        </p:txBody>
      </p:sp>
      <p:sp>
        <p:nvSpPr>
          <p:cNvPr id="21513" name="Text Box 18"/>
          <p:cNvSpPr txBox="1">
            <a:spLocks noChangeArrowheads="1"/>
          </p:cNvSpPr>
          <p:nvPr/>
        </p:nvSpPr>
        <p:spPr bwMode="auto">
          <a:xfrm>
            <a:off x="430213" y="5946775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A fair day’s pay for a fair day’s work, 1978</a:t>
            </a:r>
          </a:p>
        </p:txBody>
      </p:sp>
      <p:grpSp>
        <p:nvGrpSpPr>
          <p:cNvPr id="21514" name="Group 19"/>
          <p:cNvGrpSpPr>
            <a:grpSpLocks/>
          </p:cNvGrpSpPr>
          <p:nvPr/>
        </p:nvGrpSpPr>
        <p:grpSpPr bwMode="auto">
          <a:xfrm>
            <a:off x="3203575" y="5373688"/>
            <a:ext cx="2771775" cy="576262"/>
            <a:chOff x="3424" y="527"/>
            <a:chExt cx="1111" cy="725"/>
          </a:xfrm>
        </p:grpSpPr>
        <p:sp>
          <p:nvSpPr>
            <p:cNvPr id="21521" name="AutoShape 20">
              <a:hlinkClick r:id="rId11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24" y="527"/>
              <a:ext cx="1111" cy="725"/>
            </a:xfrm>
            <a:prstGeom prst="actionButtonBlank">
              <a:avLst/>
            </a:prstGeom>
            <a:solidFill>
              <a:srgbClr val="FAD28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1522" name="Text Box 21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70" y="619"/>
              <a:ext cx="952" cy="403"/>
            </a:xfrm>
            <a:prstGeom prst="rect">
              <a:avLst/>
            </a:prstGeom>
            <a:solidFill>
              <a:srgbClr val="FAD28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500">
                  <a:latin typeface="Century Gothic" pitchFamily="34" charset="0"/>
                </a:rPr>
                <a:t>Aneurin Jones Pictures</a:t>
              </a:r>
              <a:endParaRPr lang="en-GB" sz="1500" b="1">
                <a:latin typeface="Century Gothic" pitchFamily="34" charset="0"/>
              </a:endParaRPr>
            </a:p>
          </p:txBody>
        </p:sp>
      </p:grpSp>
      <p:sp>
        <p:nvSpPr>
          <p:cNvPr id="21515" name="Text Box 22"/>
          <p:cNvSpPr txBox="1">
            <a:spLocks noChangeArrowheads="1"/>
          </p:cNvSpPr>
          <p:nvPr/>
        </p:nvSpPr>
        <p:spPr bwMode="auto">
          <a:xfrm>
            <a:off x="212725" y="3354388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entury Gothic" pitchFamily="34" charset="0"/>
              </a:rPr>
              <a:t>The sin eater, (no date)</a:t>
            </a:r>
          </a:p>
        </p:txBody>
      </p:sp>
      <p:sp>
        <p:nvSpPr>
          <p:cNvPr id="19" name="Round Diagonal Corner Rectangle 18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17" name="TextBox 1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21" name="Round Diagonal Corner Rectangle 20">
            <a:hlinkClick r:id="" action="ppaction://hlinkshowjump?jump=previousslide"/>
          </p:cNvPr>
          <p:cNvSpPr/>
          <p:nvPr/>
        </p:nvSpPr>
        <p:spPr>
          <a:xfrm>
            <a:off x="0" y="6429375"/>
            <a:ext cx="25003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19" name="TextBox 21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5937250" y="0"/>
            <a:ext cx="320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FF0000"/>
                </a:solidFill>
              </a:rPr>
              <a:t>Used with kind permission of Nicholas Evans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 descr="http://www.bbc.co.uk/history/british/victorians/images/bsurface_homeless_children.jpg"/>
          <p:cNvSpPr>
            <a:spLocks noChangeAspect="1" noChangeArrowheads="1"/>
          </p:cNvSpPr>
          <p:nvPr/>
        </p:nvSpPr>
        <p:spPr bwMode="auto">
          <a:xfrm>
            <a:off x="63500" y="-350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3554" name="TextBox 11"/>
          <p:cNvSpPr txBox="1">
            <a:spLocks noChangeArrowheads="1"/>
          </p:cNvSpPr>
          <p:nvPr/>
        </p:nvSpPr>
        <p:spPr bwMode="auto">
          <a:xfrm>
            <a:off x="1476375" y="908050"/>
            <a:ext cx="597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Describe the features that are similar and dissimilar between </a:t>
            </a:r>
          </a:p>
          <a:p>
            <a:pPr algn="ctr"/>
            <a:r>
              <a:rPr lang="en-GB">
                <a:latin typeface="Calibri" pitchFamily="34" charset="0"/>
              </a:rPr>
              <a:t>the two pictures below.</a:t>
            </a:r>
          </a:p>
        </p:txBody>
      </p:sp>
      <p:sp>
        <p:nvSpPr>
          <p:cNvPr id="14" name="Oval 13"/>
          <p:cNvSpPr/>
          <p:nvPr/>
        </p:nvSpPr>
        <p:spPr>
          <a:xfrm>
            <a:off x="714375" y="2071688"/>
            <a:ext cx="5214938" cy="4143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214688" y="2071688"/>
            <a:ext cx="5357812" cy="4143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" name="Picture 7" descr="Lleuad fe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07" y="782619"/>
            <a:ext cx="1125495" cy="164307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1" descr="Nick Evans, Down the p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7450" y="785794"/>
            <a:ext cx="1432268" cy="142876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9" name="TextBox 17"/>
          <p:cNvSpPr txBox="1">
            <a:spLocks noChangeArrowheads="1"/>
          </p:cNvSpPr>
          <p:nvPr/>
        </p:nvSpPr>
        <p:spPr bwMode="auto">
          <a:xfrm>
            <a:off x="179388" y="2565400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>
                <a:latin typeface="Calibri" pitchFamily="34" charset="0"/>
              </a:rPr>
              <a:t>“Lleuad Fedi” by </a:t>
            </a:r>
          </a:p>
          <a:p>
            <a:r>
              <a:rPr lang="en-GB" sz="900">
                <a:latin typeface="Calibri" pitchFamily="34" charset="0"/>
              </a:rPr>
              <a:t>Aneurin Jones</a:t>
            </a:r>
          </a:p>
        </p:txBody>
      </p:sp>
      <p:sp>
        <p:nvSpPr>
          <p:cNvPr id="23560" name="TextBox 18"/>
          <p:cNvSpPr txBox="1">
            <a:spLocks noChangeArrowheads="1"/>
          </p:cNvSpPr>
          <p:nvPr/>
        </p:nvSpPr>
        <p:spPr bwMode="auto">
          <a:xfrm>
            <a:off x="7929563" y="2286000"/>
            <a:ext cx="1214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>
                <a:latin typeface="Calibri" pitchFamily="34" charset="0"/>
              </a:rPr>
              <a:t>‘Down the Pit’ by Nicholas Evans</a:t>
            </a:r>
          </a:p>
        </p:txBody>
      </p:sp>
      <p:sp>
        <p:nvSpPr>
          <p:cNvPr id="23561" name="TextBox 19"/>
          <p:cNvSpPr txBox="1">
            <a:spLocks noChangeArrowheads="1"/>
          </p:cNvSpPr>
          <p:nvPr/>
        </p:nvSpPr>
        <p:spPr bwMode="auto">
          <a:xfrm>
            <a:off x="2214563" y="2214563"/>
            <a:ext cx="1785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u="sng">
                <a:latin typeface="Calibri" pitchFamily="34" charset="0"/>
              </a:rPr>
              <a:t>Features of pictures by Aneurin Jones</a:t>
            </a:r>
          </a:p>
        </p:txBody>
      </p:sp>
      <p:sp>
        <p:nvSpPr>
          <p:cNvPr id="23562" name="TextBox 20"/>
          <p:cNvSpPr txBox="1">
            <a:spLocks noChangeArrowheads="1"/>
          </p:cNvSpPr>
          <p:nvPr/>
        </p:nvSpPr>
        <p:spPr bwMode="auto">
          <a:xfrm>
            <a:off x="5286375" y="2214563"/>
            <a:ext cx="1785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u="sng">
                <a:latin typeface="Calibri" pitchFamily="34" charset="0"/>
              </a:rPr>
              <a:t>Features of pictures by Nicholas Evans</a:t>
            </a:r>
          </a:p>
        </p:txBody>
      </p:sp>
      <p:sp>
        <p:nvSpPr>
          <p:cNvPr id="23563" name="TextBox 21"/>
          <p:cNvSpPr txBox="1">
            <a:spLocks noChangeArrowheads="1"/>
          </p:cNvSpPr>
          <p:nvPr/>
        </p:nvSpPr>
        <p:spPr bwMode="auto">
          <a:xfrm>
            <a:off x="3857625" y="2643188"/>
            <a:ext cx="1571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u="sng">
                <a:latin typeface="Calibri" pitchFamily="34" charset="0"/>
              </a:rPr>
              <a:t>Features of both pictures</a:t>
            </a:r>
          </a:p>
        </p:txBody>
      </p:sp>
      <p:sp>
        <p:nvSpPr>
          <p:cNvPr id="21" name="Round Diagonal Corner Rectangle 20">
            <a:hlinkClick r:id="" action="ppaction://hlinkshowjump?jump=previousslide"/>
          </p:cNvPr>
          <p:cNvSpPr/>
          <p:nvPr/>
        </p:nvSpPr>
        <p:spPr>
          <a:xfrm>
            <a:off x="0" y="6429375"/>
            <a:ext cx="25003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65" name="TextBox 21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sp>
        <p:nvSpPr>
          <p:cNvPr id="23566" name="WordArt 16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391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Comparing two pictures - Venn Diagram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9" descr="Cwm wys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6250"/>
            <a:ext cx="7993062" cy="5453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2" name="Text Box 11"/>
          <p:cNvSpPr txBox="1">
            <a:spLocks noChangeArrowheads="1"/>
          </p:cNvSpPr>
          <p:nvPr/>
        </p:nvSpPr>
        <p:spPr bwMode="auto">
          <a:xfrm>
            <a:off x="3348038" y="60928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entury Gothic" pitchFamily="34" charset="0"/>
              </a:rPr>
              <a:t>Cwm Wysg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4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8" name="Round Diagonal Corner Rectangle 7">
            <a:hlinkClick r:id="rId4" action="ppaction://hlinksldjump"/>
          </p:cNvPr>
          <p:cNvSpPr/>
          <p:nvPr/>
        </p:nvSpPr>
        <p:spPr>
          <a:xfrm>
            <a:off x="0" y="6429375"/>
            <a:ext cx="28813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6" name="Text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491288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Back to Aneurin Jones Page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Tug o' w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49275"/>
            <a:ext cx="6769100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3708400" y="573405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entury Gothic" pitchFamily="34" charset="0"/>
              </a:rPr>
              <a:t>Tug o’ war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2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0" y="6429375"/>
            <a:ext cx="2916238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4" name="Text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399213"/>
            <a:ext cx="291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Back to Aneurin Jones Page</a:t>
            </a:r>
          </a:p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Cymeriadau characters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85750"/>
            <a:ext cx="3816350" cy="590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3506788" y="6189663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entury Gothic" pitchFamily="34" charset="0"/>
              </a:rPr>
              <a:t>Cymeriadau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700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0" y="6429375"/>
            <a:ext cx="2916238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702" name="Text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491288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Back to Aneurin Jones Page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Sir g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427537" cy="597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6" name="Text Box 8"/>
          <p:cNvSpPr txBox="1">
            <a:spLocks noChangeArrowheads="1"/>
          </p:cNvSpPr>
          <p:nvPr/>
        </p:nvSpPr>
        <p:spPr bwMode="auto">
          <a:xfrm>
            <a:off x="3419475" y="63087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entury Gothic" pitchFamily="34" charset="0"/>
              </a:rPr>
              <a:t>Sir Gar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8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0" y="6429375"/>
            <a:ext cx="28432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50" name="Text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491288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Back to Aneurin Jones Page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5A28091A99F4D9721BE1025ECA97A" ma:contentTypeVersion="0" ma:contentTypeDescription="Create a new document." ma:contentTypeScope="" ma:versionID="3c88900e9c4a633fa4e7011e7abcc4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454ADC-C4AE-4112-B630-6040D4265880}"/>
</file>

<file path=customXml/itemProps2.xml><?xml version="1.0" encoding="utf-8"?>
<ds:datastoreItem xmlns:ds="http://schemas.openxmlformats.org/officeDocument/2006/customXml" ds:itemID="{51099ED8-DD94-44B0-8F79-CDA84D70E8AE}"/>
</file>

<file path=customXml/itemProps3.xml><?xml version="1.0" encoding="utf-8"?>
<ds:datastoreItem xmlns:ds="http://schemas.openxmlformats.org/officeDocument/2006/customXml" ds:itemID="{1A557333-1A95-4A6C-9D2B-DFC11404C9A1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344</Words>
  <Application>Microsoft Office PowerPoint</Application>
  <PresentationFormat>On-screen Show (4:3)</PresentationFormat>
  <Paragraphs>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Bradley Hand ITC</vt:lpstr>
      <vt:lpstr>Office Theme</vt:lpstr>
      <vt:lpstr>Office Theme</vt:lpstr>
      <vt:lpstr>Slide 1</vt:lpstr>
      <vt:lpstr>You are learning to observe and discuss a series of pictures that show life of workers during Victorian Times. </vt:lpstr>
      <vt:lpstr>Click on the picture to enlarge.</vt:lpstr>
      <vt:lpstr>Nicholas Evans Pictures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Morwenna</dc:creator>
  <cp:lastModifiedBy>scullh</cp:lastModifiedBy>
  <cp:revision>15</cp:revision>
  <dcterms:created xsi:type="dcterms:W3CDTF">2010-01-10T17:21:39Z</dcterms:created>
  <dcterms:modified xsi:type="dcterms:W3CDTF">2010-04-23T10:09:29Z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0x0101003815A28091A99F4D9721BE1025ECA97A</vt:lpwstr>
  </property>
</Properties>
</file>